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72" r:id="rId10"/>
    <p:sldId id="265" r:id="rId11"/>
    <p:sldId id="266" r:id="rId12"/>
    <p:sldId id="267" r:id="rId13"/>
    <p:sldId id="268" r:id="rId14"/>
    <p:sldId id="269"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E7CC2-738C-4D4D-8E18-DD7ABA36AE4B}"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F6EBD-7B67-41E6-A390-FA6CDC422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E7CC2-738C-4D4D-8E18-DD7ABA36AE4B}" type="datetimeFigureOut">
              <a:rPr lang="en-US" smtClean="0"/>
              <a:pPr/>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F6EBD-7B67-41E6-A390-FA6CDC422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PROTEINS</a:t>
            </a:r>
            <a:endParaRPr lang="en-US" dirty="0"/>
          </a:p>
        </p:txBody>
      </p:sp>
      <p:sp>
        <p:nvSpPr>
          <p:cNvPr id="3" name="Content Placeholder 2"/>
          <p:cNvSpPr>
            <a:spLocks noGrp="1"/>
          </p:cNvSpPr>
          <p:nvPr>
            <p:ph idx="1"/>
          </p:nvPr>
        </p:nvSpPr>
        <p:spPr/>
        <p:txBody>
          <a:bodyPr>
            <a:normAutofit/>
          </a:bodyPr>
          <a:lstStyle/>
          <a:p>
            <a:pPr>
              <a:buNone/>
            </a:pPr>
            <a:endParaRPr lang="en-IN" sz="2400" dirty="0" smtClean="0"/>
          </a:p>
          <a:p>
            <a:pPr>
              <a:buNone/>
            </a:pPr>
            <a:endParaRPr lang="en-IN" sz="2400" dirty="0" smtClean="0"/>
          </a:p>
          <a:p>
            <a:pPr>
              <a:buNone/>
            </a:pPr>
            <a:endParaRPr lang="en-IN" sz="2400" dirty="0" smtClean="0"/>
          </a:p>
          <a:p>
            <a:pPr>
              <a:buNone/>
            </a:pPr>
            <a:endParaRPr lang="en-IN" sz="2400" dirty="0" smtClean="0"/>
          </a:p>
          <a:p>
            <a:pPr>
              <a:buNone/>
            </a:pPr>
            <a:endParaRPr lang="en-IN" sz="2400" dirty="0" smtClean="0"/>
          </a:p>
          <a:p>
            <a:pPr>
              <a:buNone/>
            </a:pPr>
            <a:r>
              <a:rPr lang="en-IN" sz="2400" dirty="0" smtClean="0"/>
              <a:t>                                                                                           By</a:t>
            </a:r>
          </a:p>
          <a:p>
            <a:pPr>
              <a:buNone/>
            </a:pPr>
            <a:r>
              <a:rPr lang="en-IN" sz="2400" dirty="0" smtClean="0"/>
              <a:t>                                                                                     </a:t>
            </a:r>
            <a:r>
              <a:rPr lang="en-IN" sz="2400" dirty="0" err="1" smtClean="0"/>
              <a:t>Dr.Mahadevi</a:t>
            </a:r>
            <a:r>
              <a:rPr lang="en-IN" sz="2400" dirty="0" smtClean="0"/>
              <a:t> A.L</a:t>
            </a:r>
          </a:p>
          <a:p>
            <a:pPr>
              <a:buNone/>
            </a:pPr>
            <a:r>
              <a:rPr lang="en-IN" sz="2400" dirty="0" smtClean="0"/>
              <a:t>                                                                                     SKHMC</a:t>
            </a:r>
          </a:p>
          <a:p>
            <a:pPr>
              <a:buNone/>
            </a:pPr>
            <a:r>
              <a:rPr lang="en-IN" sz="2400" dirty="0" smtClean="0"/>
              <a:t>                                                                                   Dept of Physiology</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buNone/>
            </a:pPr>
            <a:r>
              <a:rPr lang="en-US" b="1" dirty="0"/>
              <a:t>Tertiary Structure</a:t>
            </a:r>
            <a:endParaRPr lang="en-US" dirty="0"/>
          </a:p>
          <a:p>
            <a:r>
              <a:rPr lang="en-US" dirty="0"/>
              <a:t>Tertiary structure of a protein refers to its overall three-dimensional conformation.</a:t>
            </a:r>
          </a:p>
          <a:p>
            <a:r>
              <a:rPr lang="en-US" dirty="0"/>
              <a:t>The types of interactions between amino acid residues that produce the three-dimensional shape of a protein include hydrophobic interactions, electrostatic interactions, and hydrogen bonds, all of which are non-covalent.</a:t>
            </a:r>
          </a:p>
          <a:p>
            <a:r>
              <a:rPr lang="en-US" dirty="0"/>
              <a:t>Covalent disulfide bonds also occur.</a:t>
            </a:r>
          </a:p>
          <a:p>
            <a:r>
              <a:rPr lang="en-US" dirty="0"/>
              <a:t>It is produced by interactions between amino acid residues that may be located at a considerable distance from each other in the primary sequence of the polypeptide chain.</a:t>
            </a:r>
          </a:p>
          <a:p>
            <a:r>
              <a:rPr lang="en-US" dirty="0"/>
              <a:t>Hydrophobic amino acid residues tend to collect in the interior of globular proteins, where they exclude water, whereas hydrophilic residues are usually found on the surface, where they interact with water.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en-US" b="1" dirty="0"/>
              <a:t> Quaternary Structure</a:t>
            </a:r>
            <a:endParaRPr lang="en-US" dirty="0"/>
          </a:p>
          <a:p>
            <a:r>
              <a:rPr lang="en-US" dirty="0"/>
              <a:t>Quaternary structure refers to the interaction of one or more subunits to form a functional protein, using the same forces that stabilize the tertiary structure.</a:t>
            </a:r>
          </a:p>
          <a:p>
            <a:r>
              <a:rPr lang="en-US" dirty="0"/>
              <a:t>It is the spatial arrangement of subunits in a protein that consists of more than one polypeptide chain.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429420"/>
          </a:xfrm>
        </p:spPr>
        <p:txBody>
          <a:bodyPr>
            <a:normAutofit fontScale="77500" lnSpcReduction="20000"/>
          </a:bodyPr>
          <a:lstStyle/>
          <a:p>
            <a:pPr>
              <a:buNone/>
            </a:pPr>
            <a:r>
              <a:rPr lang="en-US" b="1" dirty="0"/>
              <a:t>Classification of Proteins</a:t>
            </a:r>
            <a:endParaRPr lang="en-US" dirty="0"/>
          </a:p>
          <a:p>
            <a:r>
              <a:rPr lang="en-US" dirty="0"/>
              <a:t>Based on the chemical nature, structure, shape and solubility, proteins are classified as:</a:t>
            </a:r>
          </a:p>
          <a:p>
            <a:r>
              <a:rPr lang="en-US" b="1" dirty="0"/>
              <a:t>Simple proteins</a:t>
            </a:r>
            <a:r>
              <a:rPr lang="en-US" dirty="0"/>
              <a:t>: They are composed of only amino acid residue. On hydrolysis these proteins yield only constituent amino acids. It is further divided into:</a:t>
            </a:r>
          </a:p>
          <a:p>
            <a:pPr lvl="1"/>
            <a:r>
              <a:rPr lang="en-US" dirty="0"/>
              <a:t>Fibrous protein: Keratin, </a:t>
            </a:r>
            <a:r>
              <a:rPr lang="en-US" dirty="0" err="1"/>
              <a:t>Elastin</a:t>
            </a:r>
            <a:r>
              <a:rPr lang="en-US" dirty="0"/>
              <a:t>, Collagen</a:t>
            </a:r>
          </a:p>
          <a:p>
            <a:pPr lvl="1"/>
            <a:r>
              <a:rPr lang="en-US" dirty="0"/>
              <a:t>Globular protein: Albumin, Globulin, </a:t>
            </a:r>
            <a:r>
              <a:rPr lang="en-US" dirty="0" err="1"/>
              <a:t>Glutelin</a:t>
            </a:r>
            <a:r>
              <a:rPr lang="en-US" dirty="0"/>
              <a:t>, </a:t>
            </a:r>
            <a:r>
              <a:rPr lang="en-US" dirty="0" err="1"/>
              <a:t>Histones</a:t>
            </a:r>
            <a:endParaRPr lang="en-US" dirty="0"/>
          </a:p>
          <a:p>
            <a:r>
              <a:rPr lang="en-US" b="1" dirty="0"/>
              <a:t>Conjugated proteins</a:t>
            </a:r>
            <a:r>
              <a:rPr lang="en-US" dirty="0"/>
              <a:t>: They are combined with non-protein moiety. </a:t>
            </a:r>
            <a:endParaRPr lang="en-US" dirty="0" smtClean="0"/>
          </a:p>
          <a:p>
            <a:pPr>
              <a:buNone/>
            </a:pPr>
            <a:r>
              <a:rPr lang="en-US" dirty="0" smtClean="0"/>
              <a:t> </a:t>
            </a:r>
            <a:r>
              <a:rPr lang="en-US" dirty="0" smtClean="0"/>
              <a:t>     </a:t>
            </a:r>
            <a:r>
              <a:rPr lang="en-US" dirty="0" err="1" smtClean="0"/>
              <a:t>Eg</a:t>
            </a:r>
            <a:r>
              <a:rPr lang="en-US" dirty="0"/>
              <a:t>. Nucleoprotein, </a:t>
            </a:r>
            <a:r>
              <a:rPr lang="en-US" dirty="0" err="1"/>
              <a:t>Phosphoprotein</a:t>
            </a:r>
            <a:r>
              <a:rPr lang="en-US" dirty="0"/>
              <a:t>, Lipoprotein, </a:t>
            </a:r>
            <a:r>
              <a:rPr lang="en-US" dirty="0" err="1"/>
              <a:t>Metalloprotein</a:t>
            </a:r>
            <a:r>
              <a:rPr lang="en-US" dirty="0"/>
              <a:t> etc.</a:t>
            </a:r>
          </a:p>
          <a:p>
            <a:r>
              <a:rPr lang="en-US" b="1" dirty="0"/>
              <a:t>Derived proteins</a:t>
            </a:r>
            <a:r>
              <a:rPr lang="en-US" dirty="0"/>
              <a:t>: They are derivatives or degraded products of simple and conjugated proteins. </a:t>
            </a:r>
            <a:endParaRPr lang="en-US" dirty="0" smtClean="0"/>
          </a:p>
          <a:p>
            <a:pPr>
              <a:buNone/>
            </a:pPr>
            <a:r>
              <a:rPr lang="en-US" dirty="0" smtClean="0"/>
              <a:t>     They </a:t>
            </a:r>
            <a:r>
              <a:rPr lang="en-US" dirty="0"/>
              <a:t>may be :</a:t>
            </a:r>
          </a:p>
          <a:p>
            <a:pPr lvl="1"/>
            <a:r>
              <a:rPr lang="en-US" dirty="0"/>
              <a:t>Primary derived protein: </a:t>
            </a:r>
            <a:r>
              <a:rPr lang="en-US" dirty="0" err="1"/>
              <a:t>Proteans</a:t>
            </a:r>
            <a:r>
              <a:rPr lang="en-US" dirty="0"/>
              <a:t>, </a:t>
            </a:r>
            <a:r>
              <a:rPr lang="en-US" dirty="0" err="1"/>
              <a:t>Metaproteins</a:t>
            </a:r>
            <a:r>
              <a:rPr lang="en-US" dirty="0"/>
              <a:t>, Coagulated proteins</a:t>
            </a:r>
          </a:p>
          <a:p>
            <a:pPr lvl="1"/>
            <a:r>
              <a:rPr lang="en-US" dirty="0"/>
              <a:t>Secondary derived proteins: </a:t>
            </a:r>
            <a:r>
              <a:rPr lang="en-US" dirty="0" err="1"/>
              <a:t>Proteosesn</a:t>
            </a:r>
            <a:r>
              <a:rPr lang="en-US" dirty="0"/>
              <a:t> or </a:t>
            </a:r>
            <a:r>
              <a:rPr lang="en-US" dirty="0" err="1"/>
              <a:t>albunoses</a:t>
            </a:r>
            <a:r>
              <a:rPr lang="en-US" dirty="0"/>
              <a:t>, peptones, peptides.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143668"/>
          </a:xfrm>
        </p:spPr>
        <p:txBody>
          <a:bodyPr>
            <a:normAutofit fontScale="85000" lnSpcReduction="10000"/>
          </a:bodyPr>
          <a:lstStyle/>
          <a:p>
            <a:pPr>
              <a:buNone/>
            </a:pPr>
            <a:r>
              <a:rPr lang="en-US" b="1" dirty="0"/>
              <a:t>Functions of Proteins</a:t>
            </a:r>
            <a:endParaRPr lang="en-US" dirty="0"/>
          </a:p>
          <a:p>
            <a:r>
              <a:rPr lang="en-US" dirty="0" smtClean="0"/>
              <a:t>vital </a:t>
            </a:r>
            <a:r>
              <a:rPr lang="en-US" dirty="0"/>
              <a:t>for the growth and repair, and their functions are endless. They also have enormous diversity of biological function and are the most important final products of the information pathways.</a:t>
            </a:r>
          </a:p>
          <a:p>
            <a:r>
              <a:rPr lang="en-US" dirty="0"/>
              <a:t>Proteins, which are composed of amino acids, serve in many roles in the body (e.g., as enzymes, structural components, hormones, and antibodies).</a:t>
            </a:r>
          </a:p>
          <a:p>
            <a:r>
              <a:rPr lang="en-US" dirty="0" smtClean="0"/>
              <a:t> </a:t>
            </a:r>
            <a:r>
              <a:rPr lang="en-US" dirty="0" smtClean="0"/>
              <a:t>A</a:t>
            </a:r>
            <a:r>
              <a:rPr lang="en-US" dirty="0" smtClean="0"/>
              <a:t>ct </a:t>
            </a:r>
            <a:r>
              <a:rPr lang="en-US" dirty="0"/>
              <a:t>as structural components such as keratin of hair and nail, collagen of bone etc.</a:t>
            </a:r>
          </a:p>
          <a:p>
            <a:r>
              <a:rPr lang="en-US" dirty="0"/>
              <a:t>Proteins are the molecular instruments through which genetic information is expressed.</a:t>
            </a:r>
          </a:p>
          <a:p>
            <a:r>
              <a:rPr lang="en-US" dirty="0"/>
              <a:t>They execute their activities in the trans­port of oxygen and carbon dioxide by hemoglobin and special enzymes in the red cells.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fontScale="92500" lnSpcReduction="20000"/>
          </a:bodyPr>
          <a:lstStyle/>
          <a:p>
            <a:r>
              <a:rPr lang="en-US" dirty="0" smtClean="0"/>
              <a:t>They function in the </a:t>
            </a:r>
            <a:r>
              <a:rPr lang="en-US" dirty="0" err="1" smtClean="0"/>
              <a:t>homostatic</a:t>
            </a:r>
            <a:r>
              <a:rPr lang="en-US" dirty="0" smtClean="0"/>
              <a:t> control of the volume of the circulating blood and that of the interstitial fluids through the plasma proteins.</a:t>
            </a:r>
          </a:p>
          <a:p>
            <a:r>
              <a:rPr lang="en-US" dirty="0" smtClean="0"/>
              <a:t>They are involved in blood clotting through thrombin, fibrinogen and other protein factors.</a:t>
            </a:r>
          </a:p>
          <a:p>
            <a:r>
              <a:rPr lang="en-US" dirty="0" smtClean="0"/>
              <a:t>A</a:t>
            </a:r>
            <a:r>
              <a:rPr lang="en-US" dirty="0" smtClean="0"/>
              <a:t>ct </a:t>
            </a:r>
            <a:r>
              <a:rPr lang="en-US" dirty="0" smtClean="0"/>
              <a:t>as the </a:t>
            </a:r>
            <a:r>
              <a:rPr lang="en-US" dirty="0" err="1" smtClean="0"/>
              <a:t>defence</a:t>
            </a:r>
            <a:r>
              <a:rPr lang="en-US" dirty="0" smtClean="0"/>
              <a:t> against infections by means of protein antibodies.</a:t>
            </a:r>
          </a:p>
          <a:p>
            <a:r>
              <a:rPr lang="en-US" dirty="0" smtClean="0"/>
              <a:t>They perform hereditary transmission by nucleoproteins of the cell nucleus.</a:t>
            </a:r>
          </a:p>
          <a:p>
            <a:r>
              <a:rPr lang="en-US" dirty="0" err="1" smtClean="0"/>
              <a:t>Ovalbumine</a:t>
            </a:r>
            <a:r>
              <a:rPr lang="en-US" dirty="0" smtClean="0"/>
              <a:t>, </a:t>
            </a:r>
            <a:r>
              <a:rPr lang="en-US" dirty="0" err="1" smtClean="0"/>
              <a:t>glutelin</a:t>
            </a:r>
            <a:r>
              <a:rPr lang="en-US" dirty="0" smtClean="0"/>
              <a:t> etc. are storage proteins.</a:t>
            </a:r>
          </a:p>
          <a:p>
            <a:r>
              <a:rPr lang="en-US" dirty="0" smtClean="0"/>
              <a:t>Actin, myosin act as contractile protein important for muscle contraction.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IN" b="1" dirty="0" smtClean="0"/>
          </a:p>
          <a:p>
            <a:pPr>
              <a:buNone/>
            </a:pPr>
            <a:endParaRPr lang="en-IN" b="1" dirty="0" smtClean="0"/>
          </a:p>
          <a:p>
            <a:pPr>
              <a:buNone/>
            </a:pPr>
            <a:endParaRPr lang="en-IN" b="1" dirty="0" smtClean="0"/>
          </a:p>
          <a:p>
            <a:pPr>
              <a:buNone/>
            </a:pPr>
            <a:r>
              <a:rPr lang="en-IN" b="1" smtClean="0"/>
              <a:t> </a:t>
            </a:r>
            <a:r>
              <a:rPr lang="en-IN" b="1" smtClean="0"/>
              <a:t>                                  Thank </a:t>
            </a:r>
            <a:r>
              <a:rPr lang="en-IN" b="1" dirty="0" smtClean="0"/>
              <a:t>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r>
              <a:rPr lang="en-IN" dirty="0" smtClean="0"/>
              <a:t>PROTEINS</a:t>
            </a:r>
            <a:endParaRPr lang="en-US" dirty="0"/>
          </a:p>
        </p:txBody>
      </p:sp>
      <p:sp>
        <p:nvSpPr>
          <p:cNvPr id="3" name="Content Placeholder 2"/>
          <p:cNvSpPr>
            <a:spLocks noGrp="1"/>
          </p:cNvSpPr>
          <p:nvPr>
            <p:ph idx="1"/>
          </p:nvPr>
        </p:nvSpPr>
        <p:spPr>
          <a:xfrm>
            <a:off x="457200" y="1357298"/>
            <a:ext cx="8229600" cy="5286412"/>
          </a:xfrm>
        </p:spPr>
        <p:txBody>
          <a:bodyPr>
            <a:normAutofit fontScale="77500" lnSpcReduction="20000"/>
          </a:bodyPr>
          <a:lstStyle/>
          <a:p>
            <a:r>
              <a:rPr lang="en-US" dirty="0"/>
              <a:t>Proteins are large molecules that our cells need to function properly. </a:t>
            </a:r>
            <a:endParaRPr lang="en-US" dirty="0" smtClean="0"/>
          </a:p>
          <a:p>
            <a:r>
              <a:rPr lang="en-US" dirty="0" smtClean="0"/>
              <a:t>They </a:t>
            </a:r>
            <a:r>
              <a:rPr lang="en-US" dirty="0"/>
              <a:t>consist of amino acids. </a:t>
            </a:r>
            <a:endParaRPr lang="en-US" dirty="0" smtClean="0"/>
          </a:p>
          <a:p>
            <a:r>
              <a:rPr lang="en-US" dirty="0" smtClean="0"/>
              <a:t>The </a:t>
            </a:r>
            <a:r>
              <a:rPr lang="en-US" dirty="0"/>
              <a:t>structure and function of our bodies depend on proteins. </a:t>
            </a:r>
            <a:endParaRPr lang="en-US" dirty="0" smtClean="0"/>
          </a:p>
          <a:p>
            <a:r>
              <a:rPr lang="en-US" dirty="0" smtClean="0"/>
              <a:t>The </a:t>
            </a:r>
            <a:r>
              <a:rPr lang="en-US" dirty="0"/>
              <a:t>regulation of the body’s cells, tissues, and organs cannot happen without them</a:t>
            </a:r>
            <a:r>
              <a:rPr lang="en-US" dirty="0" smtClean="0"/>
              <a:t>.</a:t>
            </a:r>
            <a:r>
              <a:rPr lang="en-US" dirty="0"/>
              <a:t> </a:t>
            </a:r>
            <a:endParaRPr lang="en-US" dirty="0" smtClean="0"/>
          </a:p>
          <a:p>
            <a:r>
              <a:rPr lang="en-US" dirty="0" smtClean="0"/>
              <a:t>Muscles</a:t>
            </a:r>
            <a:r>
              <a:rPr lang="en-US" dirty="0"/>
              <a:t>, skin, bones, and other parts of the human body contain significant amounts of protein, including enzymes, hormones, and antibodies.</a:t>
            </a:r>
          </a:p>
          <a:p>
            <a:r>
              <a:rPr lang="en-US" dirty="0"/>
              <a:t>Proteins also work as neurotransmitters. Hemoglobin, a carrier of oxygen in the blood, is a protein</a:t>
            </a:r>
            <a:r>
              <a:rPr lang="en-US" dirty="0" smtClean="0"/>
              <a:t>.</a:t>
            </a:r>
            <a:r>
              <a:rPr lang="en-US" dirty="0"/>
              <a:t> Protein consists of amino acids, and amino acids are the building blocks of protein. There are around 20 amino acids.</a:t>
            </a:r>
            <a:endParaRPr lang="en-US" dirty="0" smtClean="0"/>
          </a:p>
          <a:p>
            <a:endParaRPr lang="en-US" dirty="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lnSpcReduction="10000"/>
          </a:bodyPr>
          <a:lstStyle/>
          <a:p>
            <a:r>
              <a:rPr lang="en-US" dirty="0"/>
              <a:t>Proteins play a role in nearly every biological process, and their functions vary widely.</a:t>
            </a:r>
          </a:p>
          <a:p>
            <a:r>
              <a:rPr lang="en-US" dirty="0"/>
              <a:t>The main functions of proteins in the body are to build, strengthen and repair or replace things, such as tissue.</a:t>
            </a:r>
          </a:p>
          <a:p>
            <a:r>
              <a:rPr lang="en-US" dirty="0"/>
              <a:t>They can be:</a:t>
            </a:r>
          </a:p>
          <a:p>
            <a:r>
              <a:rPr lang="en-US" dirty="0"/>
              <a:t>structural, like collagen</a:t>
            </a:r>
          </a:p>
          <a:p>
            <a:r>
              <a:rPr lang="en-US" dirty="0"/>
              <a:t>hormonal, like insulin</a:t>
            </a:r>
          </a:p>
          <a:p>
            <a:r>
              <a:rPr lang="en-US" dirty="0"/>
              <a:t>carriers, for example, hemoglobin</a:t>
            </a:r>
          </a:p>
          <a:p>
            <a:r>
              <a:rPr lang="en-US" dirty="0"/>
              <a:t>enzymes, such as amylase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fontScale="85000" lnSpcReduction="10000"/>
          </a:bodyPr>
          <a:lstStyle/>
          <a:p>
            <a:pPr>
              <a:buNone/>
            </a:pPr>
            <a:r>
              <a:rPr lang="en-IN" b="1" dirty="0" smtClean="0"/>
              <a:t>Properties of protein:</a:t>
            </a:r>
            <a:endParaRPr lang="en-US" b="1" dirty="0" smtClean="0"/>
          </a:p>
          <a:p>
            <a:pPr>
              <a:buNone/>
            </a:pPr>
            <a:r>
              <a:rPr lang="en-US" b="1" dirty="0" smtClean="0"/>
              <a:t>Solubility </a:t>
            </a:r>
            <a:r>
              <a:rPr lang="en-US" b="1" dirty="0"/>
              <a:t>in Water</a:t>
            </a:r>
            <a:endParaRPr lang="en-US" dirty="0"/>
          </a:p>
          <a:p>
            <a:r>
              <a:rPr lang="en-US" dirty="0"/>
              <a:t>The relationship of proteins with water is complex.</a:t>
            </a:r>
          </a:p>
          <a:p>
            <a:r>
              <a:rPr lang="en-US" dirty="0"/>
              <a:t>The secondary structure of proteins depends largely on the interaction of peptide bonds with water through hydrogen bonds.</a:t>
            </a:r>
          </a:p>
          <a:p>
            <a:r>
              <a:rPr lang="en-US" dirty="0"/>
              <a:t>Hydrogen bonds are also formed between protein (alpha and beta structures) and water. The protein-rich static ball is more soluble than the helical structures.</a:t>
            </a:r>
          </a:p>
          <a:p>
            <a:r>
              <a:rPr lang="en-US" dirty="0"/>
              <a:t>At the tertiary structure, water causes the orientation of the chains and hydrophilic radicals to the outside of the molecule, while the hydrophobic chains and radicals tend to react with each other within the molecule (hydrophobic effect).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None/>
            </a:pPr>
            <a:r>
              <a:rPr lang="en-US" b="1" dirty="0" err="1"/>
              <a:t>Denaturation</a:t>
            </a:r>
            <a:r>
              <a:rPr lang="en-US" b="1" dirty="0"/>
              <a:t> and </a:t>
            </a:r>
            <a:r>
              <a:rPr lang="en-US" b="1" dirty="0" err="1"/>
              <a:t>Renaturation</a:t>
            </a:r>
            <a:endParaRPr lang="en-US" dirty="0"/>
          </a:p>
          <a:p>
            <a:r>
              <a:rPr lang="en-US" dirty="0"/>
              <a:t>Proteins can be denatured by agents such as heat and urea that cause unfolding of polypeptide chains without causing hydrolysis of peptide bonds.</a:t>
            </a:r>
          </a:p>
          <a:p>
            <a:r>
              <a:rPr lang="en-US" dirty="0"/>
              <a:t>The denaturing agents destroy secondary and tertiary structures, without affecting the primary structure.</a:t>
            </a:r>
          </a:p>
          <a:p>
            <a:r>
              <a:rPr lang="en-US" dirty="0"/>
              <a:t>If a denatured protein returns to its native state after the denaturing agent is removed, the process is called </a:t>
            </a:r>
            <a:r>
              <a:rPr lang="en-US" dirty="0" err="1"/>
              <a:t>renaturation</a:t>
            </a:r>
            <a:r>
              <a:rPr lang="en-US" dirty="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a:buNone/>
            </a:pPr>
            <a:r>
              <a:rPr lang="en-US" dirty="0" smtClean="0"/>
              <a:t> </a:t>
            </a:r>
            <a:r>
              <a:rPr lang="en-US" b="1" dirty="0"/>
              <a:t>S</a:t>
            </a:r>
            <a:r>
              <a:rPr lang="en-US" b="1" dirty="0" smtClean="0"/>
              <a:t>tructure </a:t>
            </a:r>
            <a:r>
              <a:rPr lang="en-US" b="1" dirty="0"/>
              <a:t>of </a:t>
            </a:r>
            <a:r>
              <a:rPr lang="en-US" b="1" dirty="0" smtClean="0"/>
              <a:t>proteins</a:t>
            </a:r>
            <a:r>
              <a:rPr lang="en-US" dirty="0" smtClean="0"/>
              <a:t>:</a:t>
            </a:r>
          </a:p>
          <a:p>
            <a:r>
              <a:rPr lang="en-US" dirty="0" smtClean="0"/>
              <a:t> It can </a:t>
            </a:r>
            <a:r>
              <a:rPr lang="en-US" dirty="0"/>
              <a:t>be divided into four levels of organization:</a:t>
            </a:r>
          </a:p>
          <a:p>
            <a:pPr>
              <a:buNone/>
            </a:pPr>
            <a:r>
              <a:rPr lang="en-US" b="1" dirty="0"/>
              <a:t>1. Primary Structure</a:t>
            </a:r>
            <a:endParaRPr lang="en-US" dirty="0"/>
          </a:p>
          <a:p>
            <a:r>
              <a:rPr lang="en-US" dirty="0"/>
              <a:t>The primary structure of a protein consists of the amino acid sequence along the polypeptide chain.</a:t>
            </a:r>
          </a:p>
          <a:p>
            <a:r>
              <a:rPr lang="en-US" dirty="0"/>
              <a:t>Amino acids are joined by peptide bonds.</a:t>
            </a:r>
          </a:p>
          <a:p>
            <a:r>
              <a:rPr lang="en-US" dirty="0"/>
              <a:t>Because there are no dissociable protons in peptide bonds, the charges on a polypeptide chain are due only to the N-terminal amino group, the C-terminal carboxyl group, and the side chains on amino acid residues.</a:t>
            </a:r>
          </a:p>
          <a:p>
            <a:r>
              <a:rPr lang="en-US" dirty="0"/>
              <a:t>The primary structure determines the further levels of organization of protein molecules.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None/>
            </a:pPr>
            <a:r>
              <a:rPr lang="en-US" b="1" dirty="0"/>
              <a:t>2. Secondary Structure</a:t>
            </a:r>
            <a:endParaRPr lang="en-US" dirty="0"/>
          </a:p>
          <a:p>
            <a:r>
              <a:rPr lang="en-US" dirty="0"/>
              <a:t>The secondary structure includes various types of local conformations in which the atoms of the side chains are not involved.</a:t>
            </a:r>
          </a:p>
          <a:p>
            <a:r>
              <a:rPr lang="en-US" dirty="0"/>
              <a:t>Secondary structures are formed by a regular repeating pattern of hydrogen bond formation between backbone atoms.</a:t>
            </a:r>
          </a:p>
          <a:p>
            <a:r>
              <a:rPr lang="en-US" dirty="0"/>
              <a:t>The secondary structure involves α-helices, β-sheets, and other types of folding patterns that occur due to a regular repeating pattern of hydrogen bond formation.</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92500" lnSpcReduction="10000"/>
          </a:bodyPr>
          <a:lstStyle/>
          <a:p>
            <a:r>
              <a:rPr lang="en-US" dirty="0" smtClean="0"/>
              <a:t>The secondary structure of protein could be :</a:t>
            </a:r>
            <a:endParaRPr lang="en-US" b="1" dirty="0" smtClean="0"/>
          </a:p>
          <a:p>
            <a:r>
              <a:rPr lang="en-US" b="1" dirty="0" smtClean="0"/>
              <a:t>Alpha-helix</a:t>
            </a:r>
            <a:endParaRPr lang="en-US" dirty="0"/>
          </a:p>
          <a:p>
            <a:r>
              <a:rPr lang="en-US" b="1" dirty="0" smtClean="0"/>
              <a:t>Beta-helix</a:t>
            </a:r>
          </a:p>
          <a:p>
            <a:pPr>
              <a:buNone/>
            </a:pPr>
            <a:r>
              <a:rPr lang="en-US" b="1" dirty="0" smtClean="0"/>
              <a:t>Alpha-helix</a:t>
            </a:r>
            <a:endParaRPr lang="en-US" dirty="0" smtClean="0"/>
          </a:p>
          <a:p>
            <a:r>
              <a:rPr lang="en-US" dirty="0" smtClean="0"/>
              <a:t>The</a:t>
            </a:r>
            <a:r>
              <a:rPr lang="en-US" dirty="0"/>
              <a:t> α-helix is a right-handed coiled strand.</a:t>
            </a:r>
          </a:p>
          <a:p>
            <a:r>
              <a:rPr lang="en-US" dirty="0"/>
              <a:t>The side-chain </a:t>
            </a:r>
            <a:r>
              <a:rPr lang="en-US" dirty="0" smtClean="0"/>
              <a:t>substituent's </a:t>
            </a:r>
            <a:r>
              <a:rPr lang="en-US" dirty="0"/>
              <a:t>of the amino acid groups in an α-helix extend to the outside.</a:t>
            </a:r>
          </a:p>
          <a:p>
            <a:r>
              <a:rPr lang="en-US" dirty="0"/>
              <a:t>Hydrogen bonds form between the oxygen of the C=O of each peptide bond in the strand and the hydrogen of the N-H group of the peptide bond four amino acids below it in the helix.</a:t>
            </a:r>
          </a:p>
          <a:p>
            <a:r>
              <a:rPr lang="en-US" dirty="0"/>
              <a:t>The side-chain </a:t>
            </a:r>
            <a:r>
              <a:rPr lang="en-US" dirty="0" smtClean="0"/>
              <a:t>substituent's </a:t>
            </a:r>
            <a:r>
              <a:rPr lang="en-US" dirty="0"/>
              <a:t>of the amino acids fit in beside the N-H groups.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txBody>
          <a:bodyPr>
            <a:normAutofit fontScale="85000" lnSpcReduction="10000"/>
          </a:bodyPr>
          <a:lstStyle/>
          <a:p>
            <a:pPr>
              <a:buNone/>
            </a:pPr>
            <a:r>
              <a:rPr lang="en-US" b="1" dirty="0" smtClean="0"/>
              <a:t>Beta-helix</a:t>
            </a:r>
            <a:endParaRPr lang="en-US" dirty="0" smtClean="0"/>
          </a:p>
          <a:p>
            <a:r>
              <a:rPr lang="en-US" dirty="0" smtClean="0"/>
              <a:t>The hydrogen bonding in a ß-sheet is between strands (inter-strand) rather than within strands (intra-strand).</a:t>
            </a:r>
          </a:p>
          <a:p>
            <a:r>
              <a:rPr lang="en-US" dirty="0" smtClean="0"/>
              <a:t>The sheet conformation consists of pairs of strands lying side-by-side.</a:t>
            </a:r>
          </a:p>
          <a:p>
            <a:r>
              <a:rPr lang="en-US" dirty="0" smtClean="0"/>
              <a:t>The carbonyl </a:t>
            </a:r>
            <a:r>
              <a:rPr lang="en-US" dirty="0" err="1" smtClean="0"/>
              <a:t>oxygens</a:t>
            </a:r>
            <a:r>
              <a:rPr lang="en-US" dirty="0" smtClean="0"/>
              <a:t> in one strand hydrogen bond with the amino </a:t>
            </a:r>
            <a:r>
              <a:rPr lang="en-US" dirty="0" err="1" smtClean="0"/>
              <a:t>hydrogens</a:t>
            </a:r>
            <a:r>
              <a:rPr lang="en-US" dirty="0" smtClean="0"/>
              <a:t> of the adjacent strand.</a:t>
            </a:r>
          </a:p>
          <a:p>
            <a:r>
              <a:rPr lang="en-US" dirty="0" smtClean="0"/>
              <a:t>The two strands can be either parallel or anti-parallel depending on whether the strand directions (N-terminus to C-terminus) are the same or opposite.</a:t>
            </a:r>
          </a:p>
          <a:p>
            <a:r>
              <a:rPr lang="en-US" dirty="0" smtClean="0"/>
              <a:t>The anti-parallel ß-sheet is more stable due to the more well-aligned hydrogen bonds.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846</Words>
  <Application>Microsoft Office PowerPoint</Application>
  <PresentationFormat>On-screen Show (4:3)</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PROTEINS</vt:lpstr>
      <vt:lpstr>PROTEINS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15</cp:revision>
  <dcterms:created xsi:type="dcterms:W3CDTF">2020-11-13T18:05:29Z</dcterms:created>
  <dcterms:modified xsi:type="dcterms:W3CDTF">2020-11-16T06:12:45Z</dcterms:modified>
</cp:coreProperties>
</file>